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72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57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5" autoAdjust="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8A7E8-6C94-4F7C-AA38-649FEF31C448}" type="datetimeFigureOut">
              <a:rPr lang="pl-PL" smtClean="0"/>
              <a:t>2017-10-22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3C50C-A5C4-4699-8651-46EEFE641AF4}" type="slidenum">
              <a:rPr lang="pl-PL" smtClean="0"/>
              <a:t>‹#›</a:t>
            </a:fld>
            <a:endParaRPr lang="pl-PL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8A7E8-6C94-4F7C-AA38-649FEF31C448}" type="datetimeFigureOut">
              <a:rPr lang="pl-PL" smtClean="0"/>
              <a:t>2017-10-22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3C50C-A5C4-4699-8651-46EEFE641AF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8A7E8-6C94-4F7C-AA38-649FEF31C448}" type="datetimeFigureOut">
              <a:rPr lang="pl-PL" smtClean="0"/>
              <a:t>2017-10-22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3C50C-A5C4-4699-8651-46EEFE641AF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8A7E8-6C94-4F7C-AA38-649FEF31C448}" type="datetimeFigureOut">
              <a:rPr lang="pl-PL" smtClean="0"/>
              <a:t>2017-10-22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3C50C-A5C4-4699-8651-46EEFE641AF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8A7E8-6C94-4F7C-AA38-649FEF31C448}" type="datetimeFigureOut">
              <a:rPr lang="pl-PL" smtClean="0"/>
              <a:t>2017-10-22</a:t>
            </a:fld>
            <a:endParaRPr lang="pl-PL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3C50C-A5C4-4699-8651-46EEFE641AF4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8A7E8-6C94-4F7C-AA38-649FEF31C448}" type="datetimeFigureOut">
              <a:rPr lang="pl-PL" smtClean="0"/>
              <a:t>2017-10-22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3C50C-A5C4-4699-8651-46EEFE641AF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8A7E8-6C94-4F7C-AA38-649FEF31C448}" type="datetimeFigureOut">
              <a:rPr lang="pl-PL" smtClean="0"/>
              <a:t>2017-10-22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3C50C-A5C4-4699-8651-46EEFE641AF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8A7E8-6C94-4F7C-AA38-649FEF31C448}" type="datetimeFigureOut">
              <a:rPr lang="pl-PL" smtClean="0"/>
              <a:t>2017-10-22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3C50C-A5C4-4699-8651-46EEFE641AF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8A7E8-6C94-4F7C-AA38-649FEF31C448}" type="datetimeFigureOut">
              <a:rPr lang="pl-PL" smtClean="0"/>
              <a:t>2017-10-22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3C50C-A5C4-4699-8651-46EEFE641AF4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8A7E8-6C94-4F7C-AA38-649FEF31C448}" type="datetimeFigureOut">
              <a:rPr lang="pl-PL" smtClean="0"/>
              <a:t>2017-10-22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3C50C-A5C4-4699-8651-46EEFE641AF4}" type="slidenum">
              <a:rPr lang="pl-PL" smtClean="0"/>
              <a:t>‹#›</a:t>
            </a:fld>
            <a:endParaRPr lang="pl-PL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8A7E8-6C94-4F7C-AA38-649FEF31C448}" type="datetimeFigureOut">
              <a:rPr lang="pl-PL" smtClean="0"/>
              <a:t>2017-10-22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3C50C-A5C4-4699-8651-46EEFE641AF4}" type="slidenum">
              <a:rPr lang="pl-PL" smtClean="0"/>
              <a:t>‹#›</a:t>
            </a:fld>
            <a:endParaRPr lang="pl-PL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548A7E8-6C94-4F7C-AA38-649FEF31C448}" type="datetimeFigureOut">
              <a:rPr lang="pl-PL" smtClean="0"/>
              <a:t>2017-10-22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6F3C50C-A5C4-4699-8651-46EEFE641AF4}" type="slidenum">
              <a:rPr lang="pl-PL" smtClean="0"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polityce.pl/spoleczenstwo/358341-polacy-pomagaja-rusza-akcja-lubelszczyzna-dla-syrii-sprawdz-szczegoly" TargetMode="External"/><Relationship Id="rId2" Type="http://schemas.openxmlformats.org/officeDocument/2006/relationships/hyperlink" Target="https://prezi.com/czcxxwzs0q3c/konflikt-syryjski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234482"/>
          </a:xfrm>
        </p:spPr>
        <p:txBody>
          <a:bodyPr>
            <a:noAutofit/>
          </a:bodyPr>
          <a:lstStyle/>
          <a:p>
            <a:pPr algn="ctr"/>
            <a:r>
              <a:rPr lang="pl-PL" sz="6000" dirty="0" smtClean="0"/>
              <a:t/>
            </a:r>
            <a:br>
              <a:rPr lang="pl-PL" sz="6000" dirty="0" smtClean="0"/>
            </a:br>
            <a:r>
              <a:rPr lang="pl-PL" sz="6000" dirty="0"/>
              <a:t/>
            </a:r>
            <a:br>
              <a:rPr lang="pl-PL" sz="6000" dirty="0"/>
            </a:br>
            <a:r>
              <a:rPr lang="pl-PL" sz="6000" dirty="0" smtClean="0"/>
              <a:t/>
            </a:r>
            <a:br>
              <a:rPr lang="pl-PL" sz="6000" dirty="0" smtClean="0"/>
            </a:br>
            <a:r>
              <a:rPr lang="pl-PL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LUBELSZCZYZNA DLA SYRII</a:t>
            </a:r>
            <a:endParaRPr lang="pl-PL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10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2" y="76200"/>
            <a:ext cx="8203597" cy="5297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/>
          <p:cNvSpPr/>
          <p:nvPr/>
        </p:nvSpPr>
        <p:spPr>
          <a:xfrm>
            <a:off x="323528" y="5373216"/>
            <a:ext cx="82089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800" dirty="0"/>
              <a:t>6,3 mln Syryjczyków i Syryjek w obawie o życie opuściło swoje domy, szukając schronienia na terenie kraju. Połowa z nich to dzieci. Dane: </a:t>
            </a:r>
            <a:r>
              <a:rPr lang="pl-PL" sz="2800" dirty="0" smtClean="0"/>
              <a:t>grudzień </a:t>
            </a:r>
            <a:r>
              <a:rPr lang="pl-PL" sz="2800" dirty="0"/>
              <a:t>2016 </a:t>
            </a:r>
          </a:p>
        </p:txBody>
      </p:sp>
    </p:spTree>
    <p:extLst>
      <p:ext uri="{BB962C8B-B14F-4D97-AF65-F5344CB8AC3E}">
        <p14:creationId xmlns:p14="http://schemas.microsoft.com/office/powerpoint/2010/main" val="377691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Zniszczenia wojenne w Syrii</a:t>
            </a:r>
            <a:endParaRPr lang="pl-PL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813494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6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3"/>
            <a:ext cx="5288456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522725"/>
            <a:ext cx="5358771" cy="3175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46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0750"/>
            <a:ext cx="9144000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4008" cy="3260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0"/>
            <a:ext cx="4547661" cy="2599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648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666" y="2752726"/>
            <a:ext cx="5856668" cy="3901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5780"/>
            <a:ext cx="4572000" cy="3046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" y="1"/>
            <a:ext cx="4560524" cy="3040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104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812488" cy="5062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1741440" y="459136"/>
            <a:ext cx="5832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 smtClean="0"/>
              <a:t>ALEPPO</a:t>
            </a:r>
            <a:endParaRPr lang="pl-PL" sz="4800" dirty="0"/>
          </a:p>
        </p:txBody>
      </p:sp>
    </p:spTree>
    <p:extLst>
      <p:ext uri="{BB962C8B-B14F-4D97-AF65-F5344CB8AC3E}">
        <p14:creationId xmlns:p14="http://schemas.microsoft.com/office/powerpoint/2010/main" val="268375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83568" y="622478"/>
            <a:ext cx="7416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 smtClean="0"/>
              <a:t>PRZEŚLADOWANIA CHRZEŚCIJAN W SYRII</a:t>
            </a:r>
            <a:endParaRPr lang="pl-PL" sz="4800" dirty="0"/>
          </a:p>
        </p:txBody>
      </p:sp>
      <p:sp>
        <p:nvSpPr>
          <p:cNvPr id="3" name="Prostokąt 2"/>
          <p:cNvSpPr/>
          <p:nvPr/>
        </p:nvSpPr>
        <p:spPr>
          <a:xfrm>
            <a:off x="971600" y="2967334"/>
            <a:ext cx="71287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/>
              <a:t>LISTOPAD 2013 MIASTO SADAT - NAJGORSZA MASAKRA CHRZEŚCIJAN W </a:t>
            </a:r>
            <a:r>
              <a:rPr lang="pl-PL" sz="2800" b="1" dirty="0"/>
              <a:t>SYRII W </a:t>
            </a:r>
            <a:r>
              <a:rPr lang="pl-PL" sz="2800" b="1" dirty="0" smtClean="0"/>
              <a:t>OD POCZĄTKU WOJNY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73809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 dirty="0" smtClean="0"/>
              <a:t>ŹRÓDŁA PRZEŚLADOWAŃ</a:t>
            </a:r>
            <a:endParaRPr lang="pl-PL" sz="4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pl-PL" sz="2800" i="1" dirty="0"/>
              <a:t>islamski ekstremizm</a:t>
            </a:r>
            <a:endParaRPr lang="pl-PL" sz="2800" dirty="0"/>
          </a:p>
          <a:p>
            <a:pPr lvl="0"/>
            <a:r>
              <a:rPr lang="pl-PL" sz="2800" i="1" dirty="0"/>
              <a:t>paranoja wewnątrz dyktatury</a:t>
            </a:r>
            <a:endParaRPr lang="pl-PL" sz="2800" dirty="0"/>
          </a:p>
          <a:p>
            <a:r>
              <a:rPr lang="pl-PL" sz="2800" i="1" dirty="0"/>
              <a:t>zorganizowana korupcja</a:t>
            </a:r>
            <a:endParaRPr lang="pl-PL" sz="28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01008"/>
            <a:ext cx="4486299" cy="306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501008"/>
            <a:ext cx="4320479" cy="306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1353898"/>
            <a:ext cx="3838227" cy="2003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572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8157592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/>
            </a:r>
            <a:br>
              <a:rPr lang="pl-PL" dirty="0"/>
            </a:br>
            <a:r>
              <a:rPr lang="pl-PL" sz="4400" dirty="0"/>
              <a:t>GRUPY CHRZEŚCIJAN DOTKNIĘTYCH PRZEŚLADOWANIEM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pPr lvl="0" fontAlgn="base"/>
            <a:r>
              <a:rPr lang="pl-PL" sz="2800" dirty="0">
                <a:latin typeface="Arial" pitchFamily="34" charset="0"/>
                <a:cs typeface="Arial" pitchFamily="34" charset="0"/>
              </a:rPr>
              <a:t>Kościoły historyczne głównie syryjski Kościół prawosławny i Kościół rzymskokatolicki,</a:t>
            </a:r>
          </a:p>
          <a:p>
            <a:pPr lvl="0" fontAlgn="base"/>
            <a:r>
              <a:rPr lang="pl-PL" sz="2800" dirty="0">
                <a:latin typeface="Arial" pitchFamily="34" charset="0"/>
                <a:cs typeface="Arial" pitchFamily="34" charset="0"/>
              </a:rPr>
              <a:t>Społeczności chrześcijan nawróconych z islamu,</a:t>
            </a:r>
          </a:p>
          <a:p>
            <a:pPr lvl="0" fontAlgn="base"/>
            <a:r>
              <a:rPr lang="pl-PL" sz="2800" dirty="0">
                <a:latin typeface="Arial" pitchFamily="34" charset="0"/>
                <a:cs typeface="Arial" pitchFamily="34" charset="0"/>
              </a:rPr>
              <a:t>Kościoły protestanckie, w tym Kościoły </a:t>
            </a:r>
            <a:r>
              <a:rPr lang="pl-PL" sz="2800" dirty="0" err="1">
                <a:latin typeface="Arial" pitchFamily="34" charset="0"/>
                <a:cs typeface="Arial" pitchFamily="34" charset="0"/>
              </a:rPr>
              <a:t>ewangelikalne</a:t>
            </a:r>
            <a:r>
              <a:rPr lang="pl-PL" sz="2800" dirty="0">
                <a:latin typeface="Arial" pitchFamily="34" charset="0"/>
                <a:cs typeface="Arial" pitchFamily="34" charset="0"/>
              </a:rPr>
              <a:t>, Kościoły zielonoświątkowe i społeczności chrześcijan niewymienionych wyżej.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166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3600" b="1" dirty="0"/>
              <a:t>„Proszę Was, abyście w Waszym kraju byli solą, światłem i zaczynem, który sprawi, że chrześcijaństwo w Polsce i w Europie uniknie naszego losu” </a:t>
            </a:r>
            <a:endParaRPr lang="pl-PL" sz="3600" dirty="0"/>
          </a:p>
          <a:p>
            <a:pPr marL="0" indent="0" algn="just">
              <a:buNone/>
            </a:pPr>
            <a:r>
              <a:rPr lang="pl-PL" sz="3600" dirty="0"/>
              <a:t> - słowa patriarchy Syrii Grzegorza III do Polaków</a:t>
            </a:r>
          </a:p>
        </p:txBody>
      </p:sp>
    </p:spTree>
    <p:extLst>
      <p:ext uri="{BB962C8B-B14F-4D97-AF65-F5344CB8AC3E}">
        <p14:creationId xmlns:p14="http://schemas.microsoft.com/office/powerpoint/2010/main" val="260448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ctr"/>
            <a:r>
              <a:rPr lang="pl-PL" sz="4800" dirty="0" smtClean="0"/>
              <a:t>STRONY KONFLIKTU</a:t>
            </a:r>
            <a:endParaRPr lang="pl-PL" sz="4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61248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/>
              <a:t>            </a:t>
            </a:r>
            <a:r>
              <a:rPr lang="pl-PL" sz="2800" dirty="0" smtClean="0"/>
              <a:t>Wojska rządowe pod przywództwem prezydenta</a:t>
            </a:r>
          </a:p>
          <a:p>
            <a:pPr marL="0" indent="0">
              <a:buNone/>
            </a:pPr>
            <a:r>
              <a:rPr lang="pl-PL" sz="2800" dirty="0" smtClean="0"/>
              <a:t>             </a:t>
            </a:r>
            <a:r>
              <a:rPr lang="pl-PL" sz="2800" dirty="0" err="1" smtClean="0"/>
              <a:t>Baszszara</a:t>
            </a:r>
            <a:r>
              <a:rPr lang="pl-PL" sz="2800" dirty="0" smtClean="0"/>
              <a:t> al- </a:t>
            </a:r>
            <a:r>
              <a:rPr lang="pl-PL" sz="2800" dirty="0" err="1" smtClean="0"/>
              <a:t>Asada</a:t>
            </a:r>
            <a:endParaRPr lang="pl-PL" sz="2800" dirty="0" smtClean="0"/>
          </a:p>
          <a:p>
            <a:pPr marL="0" indent="0">
              <a:buNone/>
            </a:pPr>
            <a:r>
              <a:rPr lang="pl-PL" sz="2800" dirty="0" smtClean="0"/>
              <a:t>                                      </a:t>
            </a:r>
          </a:p>
          <a:p>
            <a:pPr marL="0" indent="0">
              <a:buNone/>
            </a:pPr>
            <a:r>
              <a:rPr lang="pl-PL" sz="2800" dirty="0"/>
              <a:t> </a:t>
            </a:r>
            <a:r>
              <a:rPr lang="pl-PL" sz="2800" dirty="0" smtClean="0"/>
              <a:t>                                vs.</a:t>
            </a:r>
          </a:p>
          <a:p>
            <a:pPr marL="0" indent="0">
              <a:buNone/>
            </a:pPr>
            <a:endParaRPr lang="pl-PL" sz="2800" dirty="0"/>
          </a:p>
          <a:p>
            <a:pPr marL="0" indent="0">
              <a:buNone/>
            </a:pPr>
            <a:endParaRPr lang="pl-PL" sz="2800" dirty="0" smtClean="0"/>
          </a:p>
          <a:p>
            <a:pPr marL="0" indent="0">
              <a:buNone/>
            </a:pPr>
            <a:r>
              <a:rPr lang="pl-PL" sz="2800" dirty="0" smtClean="0"/>
              <a:t>        Syryjska koalicja narodowa na rzecz opozycji i sił      rewolucyjnych,                                                             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430" y="2132856"/>
            <a:ext cx="25050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040" y="4869161"/>
            <a:ext cx="3067740" cy="1784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463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9087"/>
            <a:ext cx="5400600" cy="648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910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 dirty="0" smtClean="0"/>
              <a:t>CELE AKCJI</a:t>
            </a:r>
            <a:endParaRPr lang="pl-PL" sz="4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§"/>
            </a:pPr>
            <a:endParaRPr lang="pl-PL" sz="28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Zbiórka pieniędzy na odbudowę i remont domów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Uwrażliwienie mieszkańców Lubelszczyzny na ogrom tragedii, jaka spotkała bezbronnych ludzi w ich ojczyźnie</a:t>
            </a:r>
            <a:endParaRPr lang="pl-P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2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JAK WESPRZEĆ AKCJĘ?</a:t>
            </a:r>
            <a:endParaRPr lang="pl-PL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pl-PL" dirty="0" smtClean="0">
                <a:solidFill>
                  <a:srgbClr val="00B0F0"/>
                </a:solidFill>
              </a:rPr>
              <a:t> </a:t>
            </a:r>
            <a:r>
              <a:rPr lang="pl-PL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zbiórka do puszki w szkole i kościele św. Brata Alberta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pl-PL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wpłata bezpośrednio na konto bankowe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pl-PL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SMS </a:t>
            </a:r>
            <a:r>
              <a:rPr lang="pl-PL" sz="2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 treści RATUJE pod numer 72405 (koszt 2,46 z VAT). </a:t>
            </a:r>
            <a:endParaRPr lang="pl-PL" sz="28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q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3087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780928"/>
            <a:ext cx="8229600" cy="1008112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pl-PL" sz="5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5400" dirty="0" smtClean="0">
                <a:latin typeface="Arial" pitchFamily="34" charset="0"/>
                <a:cs typeface="Arial" pitchFamily="34" charset="0"/>
              </a:rPr>
            </a:br>
            <a:r>
              <a:rPr lang="pl-PL" sz="5400" dirty="0">
                <a:latin typeface="Arial" pitchFamily="34" charset="0"/>
                <a:cs typeface="Arial" pitchFamily="34" charset="0"/>
              </a:rPr>
              <a:t/>
            </a:r>
            <a:br>
              <a:rPr lang="pl-PL" sz="5400" dirty="0">
                <a:latin typeface="Arial" pitchFamily="34" charset="0"/>
                <a:cs typeface="Arial" pitchFamily="34" charset="0"/>
              </a:rPr>
            </a:br>
            <a:r>
              <a:rPr lang="pl-PL" sz="5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pl-PL" sz="5400" dirty="0" smtClean="0">
                <a:latin typeface="Arial" pitchFamily="34" charset="0"/>
                <a:cs typeface="Arial" pitchFamily="34" charset="0"/>
              </a:rPr>
            </a:br>
            <a:r>
              <a:rPr lang="pl-PL" sz="5400" dirty="0">
                <a:latin typeface="Arial" pitchFamily="34" charset="0"/>
                <a:cs typeface="Arial" pitchFamily="34" charset="0"/>
              </a:rPr>
              <a:t/>
            </a:r>
            <a:br>
              <a:rPr lang="pl-PL" sz="5400" dirty="0">
                <a:latin typeface="Arial" pitchFamily="34" charset="0"/>
                <a:cs typeface="Arial" pitchFamily="34" charset="0"/>
              </a:rPr>
            </a:br>
            <a:r>
              <a:rPr lang="pl-PL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DZIĘKUJEMY ZA UWAGĘ</a:t>
            </a:r>
            <a:endParaRPr lang="pl-PL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32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Źródła: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>
                <a:hlinkClick r:id="rId2"/>
              </a:rPr>
              <a:t>https://prezi.com/czcxxwzs0q3c/konflikt-syryjski</a:t>
            </a:r>
            <a:r>
              <a:rPr lang="pl-PL" dirty="0" smtClean="0">
                <a:hlinkClick r:id="rId2"/>
              </a:rPr>
              <a:t>/</a:t>
            </a:r>
            <a:endParaRPr lang="pl-PL" dirty="0" smtClean="0"/>
          </a:p>
          <a:p>
            <a:pPr marL="0" indent="0">
              <a:buNone/>
            </a:pPr>
            <a:r>
              <a:rPr lang="pl-PL" dirty="0">
                <a:hlinkClick r:id="rId3"/>
              </a:rPr>
              <a:t>https://</a:t>
            </a:r>
            <a:r>
              <a:rPr lang="pl-PL" dirty="0" smtClean="0">
                <a:hlinkClick r:id="rId3"/>
              </a:rPr>
              <a:t>wpolityce.pl/spoleczenstwo/358341-polacy-pomagaja-rusza-akcja-lubelszczyzna-dla-syrii-sprawdz-szczegoly</a:t>
            </a:r>
            <a:endParaRPr lang="pl-PL" dirty="0" smtClean="0"/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85034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2"/>
          </a:xfrm>
        </p:spPr>
        <p:txBody>
          <a:bodyPr>
            <a:normAutofit fontScale="90000"/>
          </a:bodyPr>
          <a:lstStyle/>
          <a:p>
            <a:pPr algn="ctr"/>
            <a:r>
              <a:rPr lang="pl-PL" sz="5300" dirty="0" smtClean="0"/>
              <a:t>PRZYCZYNY KONFLIKTU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r>
              <a:rPr lang="pl-PL" sz="2800" dirty="0" smtClean="0"/>
              <a:t>Powstanie przeciwko autorytarnym rządom prezydenta al-</a:t>
            </a:r>
            <a:r>
              <a:rPr lang="pl-PL" sz="2800" dirty="0" err="1" smtClean="0"/>
              <a:t>Asada</a:t>
            </a:r>
            <a:endParaRPr lang="pl-PL" sz="2800" dirty="0" smtClean="0"/>
          </a:p>
          <a:p>
            <a:r>
              <a:rPr lang="pl-PL" sz="2800" dirty="0" smtClean="0"/>
              <a:t>15 marca 2011 – masowe protesty na ulicach największych miast krwawo stłumione przez siły bezpieczeństwa na polecenie prezydenta</a:t>
            </a:r>
            <a:endParaRPr lang="pl-PL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428999"/>
            <a:ext cx="5796136" cy="326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748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pPr algn="ctr"/>
            <a:r>
              <a:rPr lang="pl-PL" sz="4800" dirty="0" smtClean="0"/>
              <a:t>I faza konfliktu</a:t>
            </a:r>
            <a:endParaRPr lang="pl-PL" sz="4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 smtClean="0"/>
              <a:t>29 lipca 2011- powołanie Wolnej Armii Syrii</a:t>
            </a:r>
          </a:p>
          <a:p>
            <a:pPr marL="0" indent="0">
              <a:buNone/>
            </a:pPr>
            <a:r>
              <a:rPr lang="pl-PL" sz="2800" dirty="0" smtClean="0"/>
              <a:t>Przywódca – Rijad al-</a:t>
            </a:r>
            <a:r>
              <a:rPr lang="pl-PL" sz="2800" dirty="0" err="1" smtClean="0"/>
              <a:t>Asad</a:t>
            </a:r>
            <a:endParaRPr lang="pl-PL" sz="2800" dirty="0" smtClean="0"/>
          </a:p>
          <a:p>
            <a:pPr marL="0" indent="0">
              <a:buNone/>
            </a:pPr>
            <a:r>
              <a:rPr lang="pl-PL" sz="2800" dirty="0" smtClean="0"/>
              <a:t>Weto Rosji i Chin  w sprawie pokojowego rozwiązania konfliktu</a:t>
            </a:r>
            <a:endParaRPr lang="pl-PL" sz="2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852936"/>
            <a:ext cx="619125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525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pPr algn="ctr"/>
            <a:r>
              <a:rPr lang="pl-PL" sz="4800" dirty="0" smtClean="0"/>
              <a:t>II faza konfliktu</a:t>
            </a:r>
            <a:endParaRPr lang="pl-PL" sz="4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r>
              <a:rPr lang="pl-PL" sz="2800" dirty="0" smtClean="0"/>
              <a:t>Marzec 2012 - projekt traktatu między walczącymi stronami przygotowany przez ONZ. Akceptacja Rosji i Chin</a:t>
            </a:r>
          </a:p>
          <a:p>
            <a:r>
              <a:rPr lang="pl-PL" sz="2800" dirty="0" smtClean="0"/>
              <a:t>12 kwietnia 2012 wejście  w życie rozejmu. Strony konfliktu nie zawieszają jednak broni</a:t>
            </a:r>
          </a:p>
          <a:p>
            <a:r>
              <a:rPr lang="pl-PL" sz="2800" dirty="0" smtClean="0"/>
              <a:t>Masakra w </a:t>
            </a:r>
            <a:r>
              <a:rPr lang="pl-PL" sz="2800" dirty="0" err="1" smtClean="0"/>
              <a:t>Huli</a:t>
            </a:r>
            <a:r>
              <a:rPr lang="pl-PL" sz="2800" dirty="0" smtClean="0"/>
              <a:t> 25 maja </a:t>
            </a:r>
          </a:p>
          <a:p>
            <a:r>
              <a:rPr lang="pl-PL" sz="2800" dirty="0" smtClean="0"/>
              <a:t>15 lipca szturm na Damaszek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02787"/>
            <a:ext cx="3856887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97858"/>
            <a:ext cx="3672408" cy="206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868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pPr algn="ctr"/>
            <a:r>
              <a:rPr lang="pl-PL" sz="4800" dirty="0" smtClean="0"/>
              <a:t>II faza konfliktu</a:t>
            </a:r>
            <a:endParaRPr lang="pl-PL" sz="4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Bitwa o Aleppo</a:t>
            </a:r>
          </a:p>
          <a:p>
            <a:r>
              <a:rPr lang="pl-PL" dirty="0" smtClean="0"/>
              <a:t>Koniec 2012 –groźba użycia broni chemicznej</a:t>
            </a:r>
          </a:p>
          <a:p>
            <a:r>
              <a:rPr lang="pl-PL" dirty="0" smtClean="0"/>
              <a:t>Marzec 2012 –użycie broni chemicznej po raz pierwszy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5024"/>
            <a:ext cx="5080209" cy="2903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996952"/>
            <a:ext cx="3499733" cy="2436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838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pPr algn="ctr"/>
            <a:r>
              <a:rPr lang="pl-PL" sz="4800" dirty="0" smtClean="0"/>
              <a:t>III etap konfliktu</a:t>
            </a:r>
            <a:endParaRPr lang="pl-PL" sz="4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sz="2800" dirty="0" smtClean="0"/>
              <a:t>Lato 2013 – konflikt przeradza się w wojnę religijną. Dołącza Państwo Islamskie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36912"/>
            <a:ext cx="7236296" cy="4002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968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 dirty="0" smtClean="0"/>
              <a:t>GŁÓWNE FRONTY WOJNY</a:t>
            </a:r>
            <a:endParaRPr lang="pl-PL" sz="4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320480"/>
          </a:xfrm>
        </p:spPr>
        <p:txBody>
          <a:bodyPr>
            <a:normAutofit/>
          </a:bodyPr>
          <a:lstStyle/>
          <a:p>
            <a:pPr marL="514350" indent="-514350">
              <a:buAutoNum type="arabicParenR"/>
            </a:pPr>
            <a:r>
              <a:rPr lang="pl-PL" sz="2800" dirty="0" smtClean="0"/>
              <a:t>Front północny – Kurdowie vs. </a:t>
            </a:r>
            <a:r>
              <a:rPr lang="pl-PL" sz="2800" dirty="0" err="1" smtClean="0"/>
              <a:t>Dżihadziści</a:t>
            </a:r>
            <a:r>
              <a:rPr lang="pl-PL" sz="2800" dirty="0" smtClean="0"/>
              <a:t> z Państwa Islamskiego</a:t>
            </a:r>
          </a:p>
          <a:p>
            <a:pPr marL="514350" indent="-514350">
              <a:buAutoNum type="arabicParenR"/>
            </a:pPr>
            <a:r>
              <a:rPr lang="pl-PL" sz="2800" dirty="0" smtClean="0"/>
              <a:t>Front środkowy – Aleppo nadal ważnym punktem strategicznym</a:t>
            </a:r>
          </a:p>
          <a:p>
            <a:pPr marL="514350" indent="-514350">
              <a:buAutoNum type="arabicParenR"/>
            </a:pPr>
            <a:r>
              <a:rPr lang="pl-PL" sz="2800" dirty="0" smtClean="0"/>
              <a:t>Front południowy- Syryjska koalicja narodowa zajmuje wiele miast ale nie jest w stanie przebić się przez obronę stolicy 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80145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615826"/>
            <a:ext cx="8067701" cy="1012974"/>
          </a:xfrm>
        </p:spPr>
        <p:txBody>
          <a:bodyPr>
            <a:noAutofit/>
          </a:bodyPr>
          <a:lstStyle/>
          <a:p>
            <a:pPr algn="ctr"/>
            <a:r>
              <a:rPr lang="pl-PL" sz="4800" dirty="0" smtClean="0"/>
              <a:t>ZNISZCZENIA WOJENNE W SYRII</a:t>
            </a:r>
            <a:endParaRPr lang="pl-PL" sz="4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743575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647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Strzecha">
  <a:themeElements>
    <a:clrScheme name="Strzecha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Średni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rzecha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293</TotalTime>
  <Words>378</Words>
  <Application>Microsoft Office PowerPoint</Application>
  <PresentationFormat>Pokaz na ekranie (4:3)</PresentationFormat>
  <Paragraphs>59</Paragraphs>
  <Slides>24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5" baseType="lpstr">
      <vt:lpstr>Strzecha</vt:lpstr>
      <vt:lpstr>   LUBELSZCZYZNA DLA SYRII</vt:lpstr>
      <vt:lpstr>STRONY KONFLIKTU</vt:lpstr>
      <vt:lpstr>PRZYCZYNY KONFLIKTU </vt:lpstr>
      <vt:lpstr>I faza konfliktu</vt:lpstr>
      <vt:lpstr>II faza konfliktu</vt:lpstr>
      <vt:lpstr>II faza konfliktu</vt:lpstr>
      <vt:lpstr>III etap konfliktu</vt:lpstr>
      <vt:lpstr>GŁÓWNE FRONTY WOJNY</vt:lpstr>
      <vt:lpstr>ZNISZCZENIA WOJENNE W SYRII</vt:lpstr>
      <vt:lpstr>Prezentacja programu PowerPoint</vt:lpstr>
      <vt:lpstr>Zniszczenia wojenne w Syrii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ŹRÓDŁA PRZEŚLADOWAŃ</vt:lpstr>
      <vt:lpstr> GRUPY CHRZEŚCIJAN DOTKNIĘTYCH PRZEŚLADOWANIEM</vt:lpstr>
      <vt:lpstr>Prezentacja programu PowerPoint</vt:lpstr>
      <vt:lpstr>Prezentacja programu PowerPoint</vt:lpstr>
      <vt:lpstr>CELE AKCJI</vt:lpstr>
      <vt:lpstr>JAK WESPRZEĆ AKCJĘ?</vt:lpstr>
      <vt:lpstr>    DZIĘKUJEMY ZA UWAGĘ</vt:lpstr>
      <vt:lpstr>Źródła: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LUBELSZCZYZNA DLA SYRII</dc:title>
  <dc:creator>BELL</dc:creator>
  <cp:lastModifiedBy>BELL</cp:lastModifiedBy>
  <cp:revision>23</cp:revision>
  <dcterms:created xsi:type="dcterms:W3CDTF">2017-09-29T18:45:34Z</dcterms:created>
  <dcterms:modified xsi:type="dcterms:W3CDTF">2017-10-22T17:28:34Z</dcterms:modified>
</cp:coreProperties>
</file>